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6" r:id="rId2"/>
    <p:sldId id="348" r:id="rId3"/>
    <p:sldId id="552" r:id="rId4"/>
    <p:sldId id="553" r:id="rId5"/>
    <p:sldId id="554" r:id="rId6"/>
    <p:sldId id="555" r:id="rId7"/>
    <p:sldId id="556" r:id="rId8"/>
  </p:sldIdLst>
  <p:sldSz cx="9144000" cy="6858000" type="screen4x3"/>
  <p:notesSz cx="6865938" cy="999648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549D"/>
    <a:srgbClr val="285EA0"/>
    <a:srgbClr val="4785D1"/>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132" d="100"/>
          <a:sy n="132" d="100"/>
        </p:scale>
        <p:origin x="84" y="2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2"/>
            <a:ext cx="2975240" cy="499824"/>
          </a:xfrm>
          <a:prstGeom prst="rect">
            <a:avLst/>
          </a:prstGeom>
        </p:spPr>
        <p:txBody>
          <a:bodyPr vert="horz" lIns="96321" tIns="48162" rIns="96321" bIns="48162" rtlCol="0"/>
          <a:lstStyle>
            <a:lvl1pPr algn="l">
              <a:defRPr sz="1300"/>
            </a:lvl1pPr>
          </a:lstStyle>
          <a:p>
            <a:endParaRPr lang="de-DE" dirty="0"/>
          </a:p>
        </p:txBody>
      </p:sp>
      <p:sp>
        <p:nvSpPr>
          <p:cNvPr id="3" name="Datumsplatzhalter 2"/>
          <p:cNvSpPr>
            <a:spLocks noGrp="1"/>
          </p:cNvSpPr>
          <p:nvPr>
            <p:ph type="dt" sz="quarter" idx="1"/>
          </p:nvPr>
        </p:nvSpPr>
        <p:spPr>
          <a:xfrm>
            <a:off x="3889112" y="2"/>
            <a:ext cx="2975240" cy="499824"/>
          </a:xfrm>
          <a:prstGeom prst="rect">
            <a:avLst/>
          </a:prstGeom>
        </p:spPr>
        <p:txBody>
          <a:bodyPr vert="horz" lIns="96321" tIns="48162" rIns="96321" bIns="48162" rtlCol="0"/>
          <a:lstStyle>
            <a:lvl1pPr algn="r">
              <a:defRPr sz="1300"/>
            </a:lvl1pPr>
          </a:lstStyle>
          <a:p>
            <a:fld id="{C1FC688A-BFCD-4742-B9FE-D39290C3845C}" type="datetimeFigureOut">
              <a:rPr lang="de-DE" smtClean="0"/>
              <a:pPr/>
              <a:t>10.03.2018</a:t>
            </a:fld>
            <a:endParaRPr lang="de-DE" dirty="0"/>
          </a:p>
        </p:txBody>
      </p:sp>
      <p:sp>
        <p:nvSpPr>
          <p:cNvPr id="4" name="Fußzeilenplatzhalter 3"/>
          <p:cNvSpPr>
            <a:spLocks noGrp="1"/>
          </p:cNvSpPr>
          <p:nvPr>
            <p:ph type="ftr" sz="quarter" idx="2"/>
          </p:nvPr>
        </p:nvSpPr>
        <p:spPr>
          <a:xfrm>
            <a:off x="2" y="9494930"/>
            <a:ext cx="2975240" cy="499824"/>
          </a:xfrm>
          <a:prstGeom prst="rect">
            <a:avLst/>
          </a:prstGeom>
        </p:spPr>
        <p:txBody>
          <a:bodyPr vert="horz" lIns="96321" tIns="48162" rIns="96321" bIns="48162" rtlCol="0" anchor="b"/>
          <a:lstStyle>
            <a:lvl1pPr algn="l">
              <a:defRPr sz="1300"/>
            </a:lvl1pPr>
          </a:lstStyle>
          <a:p>
            <a:endParaRPr lang="de-DE" dirty="0"/>
          </a:p>
        </p:txBody>
      </p:sp>
      <p:sp>
        <p:nvSpPr>
          <p:cNvPr id="5" name="Foliennummernplatzhalter 4"/>
          <p:cNvSpPr>
            <a:spLocks noGrp="1"/>
          </p:cNvSpPr>
          <p:nvPr>
            <p:ph type="sldNum" sz="quarter" idx="3"/>
          </p:nvPr>
        </p:nvSpPr>
        <p:spPr>
          <a:xfrm>
            <a:off x="3889112" y="9494930"/>
            <a:ext cx="2975240" cy="499824"/>
          </a:xfrm>
          <a:prstGeom prst="rect">
            <a:avLst/>
          </a:prstGeom>
        </p:spPr>
        <p:txBody>
          <a:bodyPr vert="horz" lIns="96321" tIns="48162" rIns="96321" bIns="48162" rtlCol="0" anchor="b"/>
          <a:lstStyle>
            <a:lvl1pPr algn="r">
              <a:defRPr sz="1300"/>
            </a:lvl1pPr>
          </a:lstStyle>
          <a:p>
            <a:fld id="{6FC61FDB-FA2F-4006-AA9A-37E6A06C9CA2}" type="slidenum">
              <a:rPr lang="de-DE" smtClean="0"/>
              <a:pPr/>
              <a:t>‹Nr.›</a:t>
            </a:fld>
            <a:endParaRPr lang="de-DE" dirty="0"/>
          </a:p>
        </p:txBody>
      </p:sp>
    </p:spTree>
    <p:extLst>
      <p:ext uri="{BB962C8B-B14F-4D97-AF65-F5344CB8AC3E}">
        <p14:creationId xmlns:p14="http://schemas.microsoft.com/office/powerpoint/2010/main" val="1087696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2"/>
            <a:ext cx="2975240" cy="499824"/>
          </a:xfrm>
          <a:prstGeom prst="rect">
            <a:avLst/>
          </a:prstGeom>
        </p:spPr>
        <p:txBody>
          <a:bodyPr vert="horz" lIns="96321" tIns="48162" rIns="96321" bIns="48162" rtlCol="0"/>
          <a:lstStyle>
            <a:lvl1pPr algn="l">
              <a:defRPr sz="1300"/>
            </a:lvl1pPr>
          </a:lstStyle>
          <a:p>
            <a:endParaRPr lang="de-DE" dirty="0"/>
          </a:p>
        </p:txBody>
      </p:sp>
      <p:sp>
        <p:nvSpPr>
          <p:cNvPr id="3" name="Datumsplatzhalter 2"/>
          <p:cNvSpPr>
            <a:spLocks noGrp="1"/>
          </p:cNvSpPr>
          <p:nvPr>
            <p:ph type="dt" idx="1"/>
          </p:nvPr>
        </p:nvSpPr>
        <p:spPr>
          <a:xfrm>
            <a:off x="3889112" y="2"/>
            <a:ext cx="2975240" cy="499824"/>
          </a:xfrm>
          <a:prstGeom prst="rect">
            <a:avLst/>
          </a:prstGeom>
        </p:spPr>
        <p:txBody>
          <a:bodyPr vert="horz" lIns="96321" tIns="48162" rIns="96321" bIns="48162" rtlCol="0"/>
          <a:lstStyle>
            <a:lvl1pPr algn="r">
              <a:defRPr sz="1300"/>
            </a:lvl1pPr>
          </a:lstStyle>
          <a:p>
            <a:fld id="{4C41F3E9-E8FF-40C4-9712-1BCF767879C9}" type="datetimeFigureOut">
              <a:rPr lang="de-DE" smtClean="0"/>
              <a:pPr/>
              <a:t>10.03.2018</a:t>
            </a:fld>
            <a:endParaRPr lang="de-DE" dirty="0"/>
          </a:p>
        </p:txBody>
      </p:sp>
      <p:sp>
        <p:nvSpPr>
          <p:cNvPr id="4" name="Folienbildplatzhalter 3"/>
          <p:cNvSpPr>
            <a:spLocks noGrp="1" noRot="1" noChangeAspect="1"/>
          </p:cNvSpPr>
          <p:nvPr>
            <p:ph type="sldImg" idx="2"/>
          </p:nvPr>
        </p:nvSpPr>
        <p:spPr>
          <a:xfrm>
            <a:off x="936625" y="752475"/>
            <a:ext cx="4992688" cy="3744913"/>
          </a:xfrm>
          <a:prstGeom prst="rect">
            <a:avLst/>
          </a:prstGeom>
          <a:noFill/>
          <a:ln w="12700">
            <a:solidFill>
              <a:prstClr val="black"/>
            </a:solidFill>
          </a:ln>
        </p:spPr>
        <p:txBody>
          <a:bodyPr vert="horz" lIns="96321" tIns="48162" rIns="96321" bIns="48162" rtlCol="0" anchor="ctr"/>
          <a:lstStyle/>
          <a:p>
            <a:endParaRPr lang="de-DE" dirty="0"/>
          </a:p>
        </p:txBody>
      </p:sp>
      <p:sp>
        <p:nvSpPr>
          <p:cNvPr id="5" name="Notizenplatzhalter 4"/>
          <p:cNvSpPr>
            <a:spLocks noGrp="1"/>
          </p:cNvSpPr>
          <p:nvPr>
            <p:ph type="body" sz="quarter" idx="3"/>
          </p:nvPr>
        </p:nvSpPr>
        <p:spPr>
          <a:xfrm>
            <a:off x="686595" y="4748333"/>
            <a:ext cx="5492750" cy="4498420"/>
          </a:xfrm>
          <a:prstGeom prst="rect">
            <a:avLst/>
          </a:prstGeom>
        </p:spPr>
        <p:txBody>
          <a:bodyPr vert="horz" lIns="96321" tIns="48162" rIns="96321" bIns="48162"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2" y="9494930"/>
            <a:ext cx="2975240" cy="499824"/>
          </a:xfrm>
          <a:prstGeom prst="rect">
            <a:avLst/>
          </a:prstGeom>
        </p:spPr>
        <p:txBody>
          <a:bodyPr vert="horz" lIns="96321" tIns="48162" rIns="96321" bIns="48162" rtlCol="0" anchor="b"/>
          <a:lstStyle>
            <a:lvl1pPr algn="l">
              <a:defRPr sz="1300"/>
            </a:lvl1pPr>
          </a:lstStyle>
          <a:p>
            <a:endParaRPr lang="de-DE" dirty="0"/>
          </a:p>
        </p:txBody>
      </p:sp>
      <p:sp>
        <p:nvSpPr>
          <p:cNvPr id="7" name="Foliennummernplatzhalter 6"/>
          <p:cNvSpPr>
            <a:spLocks noGrp="1"/>
          </p:cNvSpPr>
          <p:nvPr>
            <p:ph type="sldNum" sz="quarter" idx="5"/>
          </p:nvPr>
        </p:nvSpPr>
        <p:spPr>
          <a:xfrm>
            <a:off x="3889112" y="9494930"/>
            <a:ext cx="2975240" cy="499824"/>
          </a:xfrm>
          <a:prstGeom prst="rect">
            <a:avLst/>
          </a:prstGeom>
        </p:spPr>
        <p:txBody>
          <a:bodyPr vert="horz" lIns="96321" tIns="48162" rIns="96321" bIns="48162" rtlCol="0" anchor="b"/>
          <a:lstStyle>
            <a:lvl1pPr algn="r">
              <a:defRPr sz="1300"/>
            </a:lvl1pPr>
          </a:lstStyle>
          <a:p>
            <a:fld id="{A8FA48F3-A374-479A-9002-6EB359D10C8C}" type="slidenum">
              <a:rPr lang="de-DE" smtClean="0"/>
              <a:pPr/>
              <a:t>‹Nr.›</a:t>
            </a:fld>
            <a:endParaRPr lang="de-DE" dirty="0"/>
          </a:p>
        </p:txBody>
      </p:sp>
    </p:spTree>
    <p:extLst>
      <p:ext uri="{BB962C8B-B14F-4D97-AF65-F5344CB8AC3E}">
        <p14:creationId xmlns:p14="http://schemas.microsoft.com/office/powerpoint/2010/main" val="275821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6625" y="752475"/>
            <a:ext cx="4992688" cy="3744913"/>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A8FA48F3-A374-479A-9002-6EB359D10C8C}" type="slidenum">
              <a:rPr lang="de-DE" smtClean="0"/>
              <a:pPr/>
              <a:t>1</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936625" y="752475"/>
            <a:ext cx="4992688" cy="3744913"/>
          </a:xfrm>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A8FA48F3-A374-479A-9002-6EB359D10C8C}" type="slidenum">
              <a:rPr lang="de-DE" smtClean="0"/>
              <a:pPr/>
              <a:t>2</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a:prstGeom prst="rect">
            <a:avLst/>
          </a:prstGeom>
        </p:spPr>
        <p:txBody>
          <a:bodyPr/>
          <a:lstStyle>
            <a:lvl1pPr>
              <a:defRPr>
                <a:solidFill>
                  <a:schemeClr val="tx1"/>
                </a:solidFill>
              </a:defRPr>
            </a:lvl1pPr>
          </a:lstStyle>
          <a:p>
            <a:r>
              <a:rPr lang="de-DE" dirty="0"/>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6" name="Foliennummernplatzhalter 5"/>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0" y="1052736"/>
            <a:ext cx="9144000" cy="1124744"/>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9872" y="6520261"/>
            <a:ext cx="2133600" cy="365125"/>
          </a:xfrm>
          <a:prstGeom prst="rect">
            <a:avLst/>
          </a:prstGeom>
        </p:spPr>
        <p:txBody>
          <a:bodyPr/>
          <a:lstStyle>
            <a:lvl1pPr>
              <a:defRPr/>
            </a:lvl1pPr>
          </a:lstStyle>
          <a:p>
            <a:r>
              <a:rPr lang="de-DE" dirty="0"/>
              <a:t>15.03.2013</a:t>
            </a:r>
          </a:p>
        </p:txBody>
      </p:sp>
      <p:sp>
        <p:nvSpPr>
          <p:cNvPr id="6" name="Foliennummernplatzhalter 5"/>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268762"/>
            <a:ext cx="2057400" cy="4857403"/>
          </a:xfrm>
          <a:prstGeom prst="rect">
            <a:avLst/>
          </a:prstGeom>
        </p:spPr>
        <p:txBody>
          <a:bodyPr vert="eaVert"/>
          <a:lstStyle>
            <a:lvl1pPr>
              <a:defRPr>
                <a:solidFill>
                  <a:schemeClr val="tx1"/>
                </a:solidFill>
              </a:defRPr>
            </a:lvl1pPr>
          </a:lstStyle>
          <a:p>
            <a:r>
              <a:rPr lang="de-DE" dirty="0"/>
              <a:t>Titelmasterformat durch Klicken bearbeiten</a:t>
            </a:r>
          </a:p>
        </p:txBody>
      </p:sp>
      <p:sp>
        <p:nvSpPr>
          <p:cNvPr id="3" name="Vertikaler Textplatzhalter 2"/>
          <p:cNvSpPr>
            <a:spLocks noGrp="1"/>
          </p:cNvSpPr>
          <p:nvPr>
            <p:ph type="body" orient="vert" idx="1"/>
          </p:nvPr>
        </p:nvSpPr>
        <p:spPr>
          <a:xfrm>
            <a:off x="457200" y="1268762"/>
            <a:ext cx="6019800" cy="4857403"/>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9872" y="6520261"/>
            <a:ext cx="2133600" cy="365125"/>
          </a:xfrm>
          <a:prstGeom prst="rect">
            <a:avLst/>
          </a:prstGeom>
        </p:spPr>
        <p:txBody>
          <a:bodyPr/>
          <a:lstStyle>
            <a:lvl1pPr>
              <a:defRPr/>
            </a:lvl1pPr>
          </a:lstStyle>
          <a:p>
            <a:r>
              <a:rPr lang="de-DE" dirty="0"/>
              <a:t>15.03.2013</a:t>
            </a:r>
          </a:p>
        </p:txBody>
      </p:sp>
      <p:sp>
        <p:nvSpPr>
          <p:cNvPr id="6" name="Foliennummernplatzhalter 5"/>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a:prstGeom prst="rect">
            <a:avLst/>
          </a:prstGeom>
        </p:spPr>
        <p:txBody>
          <a:bodyPr anchor="t"/>
          <a:lstStyle>
            <a:lvl1pPr algn="l">
              <a:defRPr sz="4000" b="1" cap="all">
                <a:solidFill>
                  <a:schemeClr val="tx1"/>
                </a:solidFill>
              </a:defRPr>
            </a:lvl1pPr>
          </a:lstStyle>
          <a:p>
            <a:r>
              <a:rPr lang="de-DE"/>
              <a:t>Titelmasterformat durch Klicken bearbeiten</a:t>
            </a:r>
          </a:p>
        </p:txBody>
      </p:sp>
      <p:sp>
        <p:nvSpPr>
          <p:cNvPr id="3" name="Textplatzhalter 2"/>
          <p:cNvSpPr>
            <a:spLocks noGrp="1"/>
          </p:cNvSpPr>
          <p:nvPr>
            <p:ph type="body" idx="1"/>
          </p:nvPr>
        </p:nvSpPr>
        <p:spPr>
          <a:xfrm>
            <a:off x="722313" y="2906715"/>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6" name="Foliennummernplatzhalter 5"/>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0" y="1052736"/>
            <a:ext cx="9144000" cy="1124744"/>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Foliennummernplatzhalter 6"/>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0" y="1052736"/>
            <a:ext cx="9144000" cy="1124744"/>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9" name="Foliennummernplatzhalter 8"/>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0" y="1052736"/>
            <a:ext cx="9144000" cy="1224136"/>
          </a:xfrm>
          <a:prstGeom prst="rect">
            <a:avLst/>
          </a:prstGeom>
        </p:spPr>
        <p:txBody>
          <a:bodyPr/>
          <a:lstStyle>
            <a:lvl1pPr>
              <a:defRPr>
                <a:solidFill>
                  <a:schemeClr val="tx1"/>
                </a:solidFill>
              </a:defRPr>
            </a:lvl1pPr>
          </a:lstStyle>
          <a:p>
            <a:r>
              <a:rPr lang="de-DE" dirty="0"/>
              <a:t>Titelmasterformat durch Klicken bearbeiten</a:t>
            </a:r>
          </a:p>
        </p:txBody>
      </p:sp>
      <p:sp>
        <p:nvSpPr>
          <p:cNvPr id="5" name="Foliennummernplatzhalter 4"/>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2" y="1240499"/>
            <a:ext cx="3008313" cy="964366"/>
          </a:xfrm>
          <a:prstGeom prst="rect">
            <a:avLst/>
          </a:prstGeom>
        </p:spPr>
        <p:txBody>
          <a:bodyPr anchor="b"/>
          <a:lstStyle>
            <a:lvl1pPr algn="l">
              <a:defRPr sz="2000" b="1">
                <a:solidFill>
                  <a:schemeClr val="tx1"/>
                </a:solidFill>
              </a:defRPr>
            </a:lvl1pPr>
          </a:lstStyle>
          <a:p>
            <a:r>
              <a:rPr lang="de-DE" dirty="0"/>
              <a:t>Titelmasterformat durch Klicken bearbeiten</a:t>
            </a:r>
          </a:p>
        </p:txBody>
      </p:sp>
      <p:sp>
        <p:nvSpPr>
          <p:cNvPr id="3" name="Inhaltsplatzhalter 2"/>
          <p:cNvSpPr>
            <a:spLocks noGrp="1"/>
          </p:cNvSpPr>
          <p:nvPr>
            <p:ph idx="1"/>
          </p:nvPr>
        </p:nvSpPr>
        <p:spPr>
          <a:xfrm>
            <a:off x="3575051" y="1268762"/>
            <a:ext cx="5111751" cy="485740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2" y="2233127"/>
            <a:ext cx="3008313" cy="38930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a:xfrm>
            <a:off x="13724" y="6514649"/>
            <a:ext cx="2133600" cy="365125"/>
          </a:xfrm>
          <a:prstGeom prst="rect">
            <a:avLst/>
          </a:prstGeom>
        </p:spPr>
        <p:txBody>
          <a:bodyPr/>
          <a:lstStyle>
            <a:lvl1pPr>
              <a:defRPr/>
            </a:lvl1pPr>
          </a:lstStyle>
          <a:p>
            <a:r>
              <a:rPr lang="de-DE" dirty="0"/>
              <a:t>15.03.2013</a:t>
            </a:r>
          </a:p>
        </p:txBody>
      </p:sp>
      <p:sp>
        <p:nvSpPr>
          <p:cNvPr id="7" name="Foliennummernplatzhalter 6"/>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solidFill>
                  <a:schemeClr val="tx1"/>
                </a:solidFill>
              </a:defRPr>
            </a:lvl1pPr>
          </a:lstStyle>
          <a:p>
            <a:r>
              <a:rPr lang="de-DE"/>
              <a:t>Titelmasterformat durch Klicken bearbeiten</a:t>
            </a:r>
          </a:p>
        </p:txBody>
      </p:sp>
      <p:sp>
        <p:nvSpPr>
          <p:cNvPr id="3" name="Bildplatzhalter 2"/>
          <p:cNvSpPr>
            <a:spLocks noGrp="1"/>
          </p:cNvSpPr>
          <p:nvPr>
            <p:ph type="pic" idx="1"/>
          </p:nvPr>
        </p:nvSpPr>
        <p:spPr>
          <a:xfrm>
            <a:off x="1792288" y="1196752"/>
            <a:ext cx="5486400" cy="353082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a:xfrm>
            <a:off x="-9872" y="6520261"/>
            <a:ext cx="2133600" cy="365125"/>
          </a:xfrm>
          <a:prstGeom prst="rect">
            <a:avLst/>
          </a:prstGeom>
        </p:spPr>
        <p:txBody>
          <a:bodyPr/>
          <a:lstStyle>
            <a:lvl1pPr>
              <a:defRPr/>
            </a:lvl1pPr>
          </a:lstStyle>
          <a:p>
            <a:r>
              <a:rPr lang="de-DE" dirty="0"/>
              <a:t>15.03.2013</a:t>
            </a:r>
          </a:p>
        </p:txBody>
      </p:sp>
      <p:sp>
        <p:nvSpPr>
          <p:cNvPr id="7" name="Foliennummernplatzhalter 6"/>
          <p:cNvSpPr>
            <a:spLocks noGrp="1"/>
          </p:cNvSpPr>
          <p:nvPr>
            <p:ph type="sldNum" sz="quarter" idx="12"/>
          </p:nvPr>
        </p:nvSpPr>
        <p:spPr/>
        <p:txBody>
          <a:bodyPr/>
          <a:lstStyle/>
          <a:p>
            <a:fld id="{D6808CE8-616C-4148-9802-A4CDF211247C}" type="slidenum">
              <a:rPr lang="de-DE" smtClean="0"/>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Grafik 10" descr="Snap1.jpg"/>
          <p:cNvPicPr>
            <a:picLocks noChangeAspect="1"/>
          </p:cNvPicPr>
          <p:nvPr userDrawn="1"/>
        </p:nvPicPr>
        <p:blipFill>
          <a:blip r:embed="rId13" cstate="print"/>
          <a:stretch>
            <a:fillRect/>
          </a:stretch>
        </p:blipFill>
        <p:spPr>
          <a:xfrm>
            <a:off x="0" y="6525344"/>
            <a:ext cx="9144000" cy="332656"/>
          </a:xfrm>
          <a:prstGeom prst="rect">
            <a:avLst/>
          </a:prstGeom>
        </p:spPr>
      </p:pic>
      <p:pic>
        <p:nvPicPr>
          <p:cNvPr id="8" name="Grafik 7" descr="Snap1.jpg"/>
          <p:cNvPicPr>
            <a:picLocks noChangeAspect="1"/>
          </p:cNvPicPr>
          <p:nvPr userDrawn="1"/>
        </p:nvPicPr>
        <p:blipFill>
          <a:blip r:embed="rId13" cstate="print"/>
          <a:stretch>
            <a:fillRect/>
          </a:stretch>
        </p:blipFill>
        <p:spPr>
          <a:xfrm>
            <a:off x="0" y="-27384"/>
            <a:ext cx="9144000" cy="1080120"/>
          </a:xfrm>
          <a:prstGeom prst="rect">
            <a:avLst/>
          </a:prstGeom>
        </p:spPr>
      </p:pic>
      <p:sp>
        <p:nvSpPr>
          <p:cNvPr id="3" name="Textplatzhalt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7020272" y="652026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08CE8-616C-4148-9802-A4CDF211247C}" type="slidenum">
              <a:rPr lang="de-DE" smtClean="0"/>
              <a:pPr/>
              <a:t>‹Nr.›</a:t>
            </a:fld>
            <a:endParaRPr lang="de-DE" dirty="0"/>
          </a:p>
        </p:txBody>
      </p:sp>
      <p:pic>
        <p:nvPicPr>
          <p:cNvPr id="1027" name="Picture 3" descr="O:\TuS\LOGO\091010Logo+TuS+Altrip+farbig.gif"/>
          <p:cNvPicPr>
            <a:picLocks noChangeAspect="1" noChangeArrowheads="1"/>
          </p:cNvPicPr>
          <p:nvPr userDrawn="1"/>
        </p:nvPicPr>
        <p:blipFill>
          <a:blip r:embed="rId14" cstate="print"/>
          <a:srcRect/>
          <a:stretch>
            <a:fillRect/>
          </a:stretch>
        </p:blipFill>
        <p:spPr bwMode="auto">
          <a:xfrm>
            <a:off x="81152" y="-12526"/>
            <a:ext cx="890448" cy="1055628"/>
          </a:xfrm>
          <a:prstGeom prst="rect">
            <a:avLst/>
          </a:prstGeom>
          <a:noFill/>
        </p:spPr>
      </p:pic>
      <p:sp>
        <p:nvSpPr>
          <p:cNvPr id="10" name="Rechteck 9"/>
          <p:cNvSpPr/>
          <p:nvPr userDrawn="1"/>
        </p:nvSpPr>
        <p:spPr>
          <a:xfrm>
            <a:off x="2195739" y="116634"/>
            <a:ext cx="4673459" cy="769441"/>
          </a:xfrm>
          <a:prstGeom prst="rect">
            <a:avLst/>
          </a:prstGeom>
        </p:spPr>
        <p:txBody>
          <a:bodyPr wrap="none">
            <a:spAutoFit/>
          </a:bodyPr>
          <a:lstStyle/>
          <a:p>
            <a:r>
              <a:rPr lang="de-DE" sz="4400" b="1" dirty="0">
                <a:solidFill>
                  <a:schemeClr val="bg1"/>
                </a:solidFill>
                <a:latin typeface="+mj-lt"/>
              </a:rPr>
              <a:t>TuS 1906 e.V. Altrip</a:t>
            </a:r>
          </a:p>
        </p:txBody>
      </p:sp>
      <p:sp>
        <p:nvSpPr>
          <p:cNvPr id="13" name="Rechteck 12"/>
          <p:cNvSpPr/>
          <p:nvPr userDrawn="1"/>
        </p:nvSpPr>
        <p:spPr>
          <a:xfrm>
            <a:off x="3338487" y="6537872"/>
            <a:ext cx="2304256" cy="276999"/>
          </a:xfrm>
          <a:prstGeom prst="rect">
            <a:avLst/>
          </a:prstGeom>
        </p:spPr>
        <p:txBody>
          <a:bodyPr wrap="square">
            <a:spAutoFit/>
          </a:bodyPr>
          <a:lstStyle/>
          <a:p>
            <a:r>
              <a:rPr lang="de-DE" sz="1200" kern="1200" dirty="0">
                <a:solidFill>
                  <a:schemeClr val="tx1">
                    <a:tint val="75000"/>
                  </a:schemeClr>
                </a:solidFill>
                <a:latin typeface="+mn-lt"/>
                <a:ea typeface="+mn-ea"/>
                <a:cs typeface="+mn-cs"/>
              </a:rPr>
              <a:t>Mitgliederversammlung 2018</a:t>
            </a:r>
          </a:p>
        </p:txBody>
      </p:sp>
      <p:sp>
        <p:nvSpPr>
          <p:cNvPr id="12" name="Rechteck 11"/>
          <p:cNvSpPr/>
          <p:nvPr userDrawn="1"/>
        </p:nvSpPr>
        <p:spPr>
          <a:xfrm>
            <a:off x="0" y="6581002"/>
            <a:ext cx="2304256" cy="276999"/>
          </a:xfrm>
          <a:prstGeom prst="rect">
            <a:avLst/>
          </a:prstGeom>
        </p:spPr>
        <p:txBody>
          <a:bodyPr wrap="square">
            <a:spAutoFit/>
          </a:bodyPr>
          <a:lstStyle/>
          <a:p>
            <a:r>
              <a:rPr lang="de-DE" sz="1200" kern="1200" dirty="0">
                <a:solidFill>
                  <a:schemeClr val="tx1">
                    <a:tint val="75000"/>
                  </a:schemeClr>
                </a:solidFill>
                <a:latin typeface="+mn-lt"/>
                <a:ea typeface="+mn-ea"/>
                <a:cs typeface="+mn-cs"/>
              </a:rPr>
              <a:t>23.03.2018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a:xfrm>
            <a:off x="1369368" y="5830416"/>
            <a:ext cx="6400800" cy="550912"/>
          </a:xfrm>
        </p:spPr>
        <p:txBody>
          <a:bodyPr>
            <a:normAutofit lnSpcReduction="10000"/>
          </a:bodyPr>
          <a:lstStyle/>
          <a:p>
            <a:r>
              <a:rPr lang="de-DE" dirty="0"/>
              <a:t>23.03.2018</a:t>
            </a:r>
          </a:p>
        </p:txBody>
      </p:sp>
      <p:sp>
        <p:nvSpPr>
          <p:cNvPr id="5" name="Foliennummernplatzhalter 4"/>
          <p:cNvSpPr>
            <a:spLocks noGrp="1"/>
          </p:cNvSpPr>
          <p:nvPr>
            <p:ph type="sldNum" sz="quarter" idx="12"/>
          </p:nvPr>
        </p:nvSpPr>
        <p:spPr/>
        <p:txBody>
          <a:bodyPr/>
          <a:lstStyle/>
          <a:p>
            <a:fld id="{D6808CE8-616C-4148-9802-A4CDF211247C}" type="slidenum">
              <a:rPr lang="de-DE" smtClean="0"/>
              <a:pPr/>
              <a:t>1</a:t>
            </a:fld>
            <a:endParaRPr lang="de-DE" dirty="0"/>
          </a:p>
        </p:txBody>
      </p:sp>
      <p:sp>
        <p:nvSpPr>
          <p:cNvPr id="2" name="Titel 1"/>
          <p:cNvSpPr>
            <a:spLocks noGrp="1"/>
          </p:cNvSpPr>
          <p:nvPr>
            <p:ph type="ctrTitle"/>
          </p:nvPr>
        </p:nvSpPr>
        <p:spPr>
          <a:xfrm>
            <a:off x="683568" y="1196752"/>
            <a:ext cx="7772400" cy="2808312"/>
          </a:xfrm>
        </p:spPr>
        <p:txBody>
          <a:bodyPr/>
          <a:lstStyle/>
          <a:p>
            <a:r>
              <a:rPr lang="de-DE" dirty="0"/>
              <a:t>Anträge an die Mitgliederversammlung 2018</a:t>
            </a:r>
            <a:br>
              <a:rPr lang="de-DE" dirty="0"/>
            </a:br>
            <a:r>
              <a:rPr lang="de-DE" sz="2000" dirty="0"/>
              <a:t> </a:t>
            </a:r>
            <a:br>
              <a:rPr lang="de-DE" dirty="0"/>
            </a:br>
            <a:r>
              <a:rPr lang="de-DE" dirty="0"/>
              <a:t>TuS 1906 e.V. Altrip</a:t>
            </a:r>
          </a:p>
        </p:txBody>
      </p:sp>
      <p:pic>
        <p:nvPicPr>
          <p:cNvPr id="1026" name="Picture 2" descr="C:\Users\Medion\Documents\# TUS\TUS Vorstand\Logo und Piktogramme\091010Logo TuS Altrip farbig.jpg"/>
          <p:cNvPicPr>
            <a:picLocks noChangeAspect="1" noChangeArrowheads="1"/>
          </p:cNvPicPr>
          <p:nvPr/>
        </p:nvPicPr>
        <p:blipFill>
          <a:blip r:embed="rId3" cstate="print"/>
          <a:srcRect/>
          <a:stretch>
            <a:fillRect/>
          </a:stretch>
        </p:blipFill>
        <p:spPr bwMode="auto">
          <a:xfrm>
            <a:off x="3635896" y="3573016"/>
            <a:ext cx="1863645" cy="220903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052737"/>
            <a:ext cx="8686800" cy="5073428"/>
          </a:xfrm>
        </p:spPr>
        <p:txBody>
          <a:bodyPr>
            <a:normAutofit/>
          </a:bodyPr>
          <a:lstStyle/>
          <a:p>
            <a:pPr>
              <a:buNone/>
            </a:pPr>
            <a:r>
              <a:rPr lang="de-DE" sz="2800" b="1" dirty="0"/>
              <a:t>9.) </a:t>
            </a:r>
            <a:r>
              <a:rPr lang="de-DE" sz="2800" b="1" u="sng" dirty="0"/>
              <a:t>Beschlussfassung über vorliegende Anträge</a:t>
            </a:r>
          </a:p>
          <a:p>
            <a:pPr>
              <a:buNone/>
            </a:pPr>
            <a:endParaRPr lang="de-DE" sz="2800" b="1" u="sng" dirty="0"/>
          </a:p>
          <a:p>
            <a:pPr marL="538163">
              <a:buFont typeface="Wingdings" pitchFamily="2" charset="2"/>
              <a:buChar char="Ø"/>
            </a:pPr>
            <a:r>
              <a:rPr lang="de-DE" sz="2800" dirty="0"/>
              <a:t>Beschluss des überarbeiteten Jugendkonzeptes von 2018</a:t>
            </a:r>
          </a:p>
          <a:p>
            <a:pPr marL="538163">
              <a:buFont typeface="Wingdings" pitchFamily="2" charset="2"/>
              <a:buChar char="Ø"/>
            </a:pPr>
            <a:endParaRPr lang="de-DE" sz="2800" dirty="0"/>
          </a:p>
          <a:p>
            <a:pPr marL="538163">
              <a:buFont typeface="Wingdings" pitchFamily="2" charset="2"/>
              <a:buChar char="Ø"/>
            </a:pPr>
            <a:r>
              <a:rPr lang="de-DE" sz="2800" dirty="0"/>
              <a:t>Beitragsanpassung ab 01.01.2019</a:t>
            </a:r>
          </a:p>
          <a:p>
            <a:pPr marL="538163">
              <a:buFont typeface="Wingdings" pitchFamily="2" charset="2"/>
              <a:buChar char="Ø"/>
            </a:pPr>
            <a:endParaRPr lang="de-DE" sz="2800" dirty="0"/>
          </a:p>
          <a:p>
            <a:pPr marL="538163">
              <a:buFont typeface="Wingdings" pitchFamily="2" charset="2"/>
              <a:buChar char="Ø"/>
            </a:pPr>
            <a:r>
              <a:rPr lang="de-DE" sz="2800" dirty="0"/>
              <a:t>Änderung der Satzung § 11, Satz 1</a:t>
            </a:r>
          </a:p>
          <a:p>
            <a:pPr>
              <a:buFont typeface="Wingdings" pitchFamily="2" charset="2"/>
              <a:buChar char="Ø"/>
            </a:pPr>
            <a:endParaRPr lang="de-DE" sz="2800" b="1" u="sng" dirty="0"/>
          </a:p>
        </p:txBody>
      </p:sp>
      <p:sp>
        <p:nvSpPr>
          <p:cNvPr id="4" name="Foliennummernplatzhalter 3"/>
          <p:cNvSpPr>
            <a:spLocks noGrp="1"/>
          </p:cNvSpPr>
          <p:nvPr>
            <p:ph type="sldNum" sz="quarter" idx="12"/>
          </p:nvPr>
        </p:nvSpPr>
        <p:spPr/>
        <p:txBody>
          <a:bodyPr/>
          <a:lstStyle/>
          <a:p>
            <a:fld id="{D6808CE8-616C-4148-9802-A4CDF211247C}" type="slidenum">
              <a:rPr lang="de-DE" smtClean="0"/>
              <a:pPr/>
              <a:t>2</a:t>
            </a:fld>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052736"/>
            <a:ext cx="9144000" cy="5472608"/>
          </a:xfrm>
        </p:spPr>
        <p:txBody>
          <a:bodyPr>
            <a:normAutofit fontScale="55000" lnSpcReduction="20000"/>
          </a:bodyPr>
          <a:lstStyle/>
          <a:p>
            <a:pPr>
              <a:buNone/>
            </a:pPr>
            <a:r>
              <a:rPr lang="de-DE" sz="5100" b="1" u="sng" dirty="0"/>
              <a:t>Beschluss des überarbeiteten Jugendkonzeptes von 2008</a:t>
            </a:r>
          </a:p>
          <a:p>
            <a:pPr>
              <a:buNone/>
            </a:pPr>
            <a:endParaRPr lang="de-DE" sz="2800" b="1" dirty="0"/>
          </a:p>
          <a:p>
            <a:pPr marL="0" indent="0">
              <a:buNone/>
            </a:pPr>
            <a:r>
              <a:rPr lang="de-DE" sz="4000" dirty="0"/>
              <a:t>Der Vorstand des TuS Altrip stellt den Antrag das bisherige</a:t>
            </a:r>
            <a:br>
              <a:rPr lang="de-DE" sz="4000" dirty="0"/>
            </a:br>
            <a:r>
              <a:rPr lang="de-DE" sz="4000" dirty="0"/>
              <a:t>Jugendkonzept in seiner überarbeiteten Form zu beschließen.</a:t>
            </a:r>
            <a:br>
              <a:rPr lang="de-DE" sz="4000" dirty="0"/>
            </a:br>
            <a:endParaRPr lang="de-DE" sz="4000" dirty="0"/>
          </a:p>
          <a:p>
            <a:pPr indent="9525">
              <a:buNone/>
            </a:pPr>
            <a:r>
              <a:rPr lang="de-DE" sz="4000" dirty="0"/>
              <a:t>Hintergrund: </a:t>
            </a:r>
            <a:br>
              <a:rPr lang="de-DE" sz="4000" dirty="0"/>
            </a:br>
            <a:r>
              <a:rPr lang="de-DE" sz="4000" dirty="0"/>
              <a:t>Aus heutiger Sicht der Fußball-Jugend-Abteilung ist es erforderlich ein zeitgemäßes Jugendkonzept zu besitzen.</a:t>
            </a:r>
          </a:p>
          <a:p>
            <a:pPr marL="1074738" lvl="0"/>
            <a:r>
              <a:rPr lang="de-DE" sz="4000" dirty="0"/>
              <a:t>Um die darin beschriebene Werte innerhalb des Vereins zu leben</a:t>
            </a:r>
          </a:p>
          <a:p>
            <a:pPr marL="1074738" lvl="0"/>
            <a:r>
              <a:rPr lang="de-DE" sz="4000" dirty="0"/>
              <a:t>Um die sportlichen Ziele und Aufgaben der nahen Zukunft zu beschreiben und </a:t>
            </a:r>
            <a:br>
              <a:rPr lang="de-DE" sz="4000" dirty="0"/>
            </a:br>
            <a:r>
              <a:rPr lang="de-DE" sz="4000" dirty="0"/>
              <a:t>dafür einen Wegweiser zu besitzen</a:t>
            </a:r>
          </a:p>
          <a:p>
            <a:pPr marL="1074738" lvl="0"/>
            <a:r>
              <a:rPr lang="de-DE" sz="4000" dirty="0"/>
              <a:t>Als Außendarstellung des Tus Altrip </a:t>
            </a:r>
          </a:p>
          <a:p>
            <a:pPr marL="1074738" lvl="0"/>
            <a:endParaRPr lang="de-DE" sz="4000" dirty="0"/>
          </a:p>
          <a:p>
            <a:pPr marL="3175" indent="9525">
              <a:buNone/>
            </a:pPr>
            <a:r>
              <a:rPr lang="de-DE" sz="4000" dirty="0"/>
              <a:t>Dazu wurde das in die "Jahre gekommene Konzept" überarbeitet und mit</a:t>
            </a:r>
            <a:br>
              <a:rPr lang="de-DE" sz="4000" dirty="0"/>
            </a:br>
            <a:r>
              <a:rPr lang="de-DE" sz="4000" dirty="0"/>
              <a:t>einigen Punkten ergänzt.</a:t>
            </a:r>
            <a:br>
              <a:rPr lang="de-DE" dirty="0"/>
            </a:br>
            <a:endParaRPr lang="de-DE" dirty="0"/>
          </a:p>
          <a:p>
            <a:pPr marL="3175" indent="9525">
              <a:buNone/>
            </a:pPr>
            <a:r>
              <a:rPr lang="de-DE" sz="4000" b="1" dirty="0"/>
              <a:t>Die Überarbeitung wurde auf unserer Homepage als Entwurf bereitgestellt!</a:t>
            </a:r>
          </a:p>
        </p:txBody>
      </p:sp>
      <p:sp>
        <p:nvSpPr>
          <p:cNvPr id="3" name="Foliennummernplatzhalter 2"/>
          <p:cNvSpPr>
            <a:spLocks noGrp="1"/>
          </p:cNvSpPr>
          <p:nvPr>
            <p:ph type="sldNum" sz="quarter" idx="12"/>
          </p:nvPr>
        </p:nvSpPr>
        <p:spPr/>
        <p:txBody>
          <a:bodyPr/>
          <a:lstStyle/>
          <a:p>
            <a:fld id="{D6808CE8-616C-4148-9802-A4CDF211247C}" type="slidenum">
              <a:rPr lang="de-DE" smtClean="0"/>
              <a:pPr/>
              <a:t>3</a:t>
            </a:fld>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D6808CE8-616C-4148-9802-A4CDF211247C}" type="slidenum">
              <a:rPr lang="de-DE" smtClean="0"/>
              <a:pPr/>
              <a:t>4</a:t>
            </a:fld>
            <a:endParaRPr lang="de-DE" dirty="0"/>
          </a:p>
        </p:txBody>
      </p:sp>
      <p:sp>
        <p:nvSpPr>
          <p:cNvPr id="4" name="Inhaltsplatzhalter 1"/>
          <p:cNvSpPr txBox="1">
            <a:spLocks/>
          </p:cNvSpPr>
          <p:nvPr/>
        </p:nvSpPr>
        <p:spPr>
          <a:xfrm>
            <a:off x="0" y="1052736"/>
            <a:ext cx="9144000" cy="5400600"/>
          </a:xfrm>
          <a:prstGeom prst="rect">
            <a:avLst/>
          </a:prstGeom>
        </p:spPr>
        <p:txBody>
          <a:bodyPr vert="horz" lIns="91440" tIns="45720" rIns="91440" bIns="45720" rtlCol="0">
            <a:normAutofit fontScale="55000" lnSpcReduction="20000"/>
          </a:bodyPr>
          <a:lstStyle/>
          <a:p>
            <a:pPr marL="3175" marR="0" lvl="0" indent="9525"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de-DE" sz="5100" b="1" i="0" u="sng" strike="noStrike" kern="1200" cap="none" spc="0" normalizeH="0" baseline="0" noProof="0" dirty="0">
                <a:ln>
                  <a:noFill/>
                </a:ln>
                <a:solidFill>
                  <a:schemeClr val="tx1"/>
                </a:solidFill>
                <a:effectLst/>
                <a:uLnTx/>
                <a:uFillTx/>
                <a:latin typeface="+mn-lt"/>
                <a:ea typeface="+mn-ea"/>
                <a:cs typeface="+mn-cs"/>
              </a:rPr>
              <a:t>Beschluss über die Anpassung der Mitgliedsbeiträge ab dem 01.01.2019</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de-DE" sz="2800" b="1"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de-DE" sz="4400" b="0" i="0" u="none" strike="noStrike" kern="1200" cap="none" spc="0" normalizeH="0" baseline="0" noProof="0" dirty="0">
                <a:ln>
                  <a:noFill/>
                </a:ln>
                <a:solidFill>
                  <a:schemeClr val="tx1"/>
                </a:solidFill>
                <a:effectLst/>
                <a:uLnTx/>
                <a:uFillTx/>
                <a:latin typeface="+mn-lt"/>
                <a:ea typeface="+mn-ea"/>
                <a:cs typeface="+mn-cs"/>
              </a:rPr>
              <a:t> letzte Beitragserhöhung war am 01.01.2014</a:t>
            </a:r>
            <a:r>
              <a:rPr kumimoji="0" lang="de-DE" sz="4400" b="0" i="0" u="none" strike="noStrike" kern="1200" cap="none" spc="0" normalizeH="0" noProof="0" dirty="0">
                <a:ln>
                  <a:noFill/>
                </a:ln>
                <a:solidFill>
                  <a:schemeClr val="tx1"/>
                </a:solidFill>
                <a:effectLst/>
                <a:uLnTx/>
                <a:uFillTx/>
                <a:latin typeface="+mn-lt"/>
                <a:ea typeface="+mn-ea"/>
                <a:cs typeface="+mn-cs"/>
              </a:rPr>
              <a:t> </a:t>
            </a:r>
            <a:br>
              <a:rPr kumimoji="0" lang="de-DE" sz="4400" b="0" i="0" u="none" strike="noStrike" kern="1200" cap="none" spc="0" normalizeH="0" noProof="0" dirty="0">
                <a:ln>
                  <a:noFill/>
                </a:ln>
                <a:solidFill>
                  <a:schemeClr val="tx1"/>
                </a:solidFill>
                <a:effectLst/>
                <a:uLnTx/>
                <a:uFillTx/>
                <a:latin typeface="+mn-lt"/>
                <a:ea typeface="+mn-ea"/>
                <a:cs typeface="+mn-cs"/>
              </a:rPr>
            </a:br>
            <a:r>
              <a:rPr kumimoji="0" lang="de-DE" sz="4400" b="0" i="0" u="none" strike="noStrike" kern="1200" cap="none" spc="0" normalizeH="0" noProof="0" dirty="0">
                <a:ln>
                  <a:noFill/>
                </a:ln>
                <a:solidFill>
                  <a:schemeClr val="tx1"/>
                </a:solidFill>
                <a:effectLst/>
                <a:uLnTx/>
                <a:uFillTx/>
                <a:latin typeface="+mn-lt"/>
                <a:ea typeface="+mn-ea"/>
                <a:cs typeface="+mn-cs"/>
              </a:rPr>
              <a:t>	5 Jahre Beitragsstabilität</a:t>
            </a:r>
            <a:br>
              <a:rPr kumimoji="0" lang="de-DE" sz="4400" b="0" i="0" u="none" strike="noStrike" kern="1200" cap="none" spc="0" normalizeH="0" noProof="0" dirty="0">
                <a:ln>
                  <a:noFill/>
                </a:ln>
                <a:solidFill>
                  <a:schemeClr val="tx1"/>
                </a:solidFill>
                <a:effectLst/>
                <a:uLnTx/>
                <a:uFillTx/>
                <a:latin typeface="+mn-lt"/>
                <a:ea typeface="+mn-ea"/>
                <a:cs typeface="+mn-cs"/>
              </a:rPr>
            </a:br>
            <a:endParaRPr kumimoji="0" lang="de-DE" sz="4400" b="0" i="0" u="none" strike="noStrike" kern="1200" cap="none" spc="0" normalizeH="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de-DE" sz="4400" dirty="0"/>
              <a:t> Steigende Kosten für Unterhalt der Sportanlage</a:t>
            </a:r>
          </a:p>
          <a:p>
            <a:pPr lvl="1">
              <a:spcBef>
                <a:spcPct val="20000"/>
              </a:spcBef>
              <a:buFont typeface="Wingdings" pitchFamily="2" charset="2"/>
              <a:buChar char="Ø"/>
            </a:pPr>
            <a:r>
              <a:rPr kumimoji="0" lang="de-DE" sz="4400" b="0" i="0" u="none" strike="noStrike" kern="1200" cap="none" spc="0" normalizeH="0" baseline="0" noProof="0" dirty="0">
                <a:ln>
                  <a:noFill/>
                </a:ln>
                <a:solidFill>
                  <a:schemeClr val="tx1"/>
                </a:solidFill>
                <a:effectLst/>
                <a:uLnTx/>
                <a:uFillTx/>
                <a:latin typeface="+mn-lt"/>
                <a:ea typeface="+mn-ea"/>
                <a:cs typeface="+mn-cs"/>
              </a:rPr>
              <a:t> Strom , </a:t>
            </a:r>
            <a:r>
              <a:rPr lang="de-DE" sz="4400" dirty="0"/>
              <a:t>Diesel, </a:t>
            </a:r>
            <a:r>
              <a:rPr kumimoji="0" lang="de-DE" sz="4400" b="0" i="0" u="none" strike="noStrike" kern="1200" cap="none" spc="0" normalizeH="0" baseline="0" noProof="0" dirty="0">
                <a:ln>
                  <a:noFill/>
                </a:ln>
                <a:solidFill>
                  <a:schemeClr val="tx1"/>
                </a:solidFill>
                <a:effectLst/>
                <a:uLnTx/>
                <a:uFillTx/>
                <a:latin typeface="+mn-lt"/>
                <a:ea typeface="+mn-ea"/>
                <a:cs typeface="+mn-cs"/>
              </a:rPr>
              <a:t>Personal, </a:t>
            </a:r>
            <a:r>
              <a:rPr lang="de-DE" sz="4400" dirty="0"/>
              <a:t> Dünger, </a:t>
            </a:r>
            <a:r>
              <a:rPr kumimoji="0" lang="de-DE" sz="4400" b="0" i="0" u="none" strike="noStrike" kern="1200" cap="none" spc="0" normalizeH="0" baseline="0" noProof="0" dirty="0">
                <a:ln>
                  <a:noFill/>
                </a:ln>
                <a:solidFill>
                  <a:schemeClr val="tx1"/>
                </a:solidFill>
                <a:effectLst/>
                <a:uLnTx/>
                <a:uFillTx/>
                <a:latin typeface="+mn-lt"/>
                <a:ea typeface="+mn-ea"/>
                <a:cs typeface="+mn-cs"/>
              </a:rPr>
              <a:t>Markierungsfarbe</a:t>
            </a:r>
            <a:br>
              <a:rPr kumimoji="0" lang="de-DE" sz="4400" b="0" i="0" u="none" strike="noStrike" kern="1200" cap="none" spc="0" normalizeH="0" baseline="0" noProof="0" dirty="0">
                <a:ln>
                  <a:noFill/>
                </a:ln>
                <a:solidFill>
                  <a:schemeClr val="tx1"/>
                </a:solidFill>
                <a:effectLst/>
                <a:uLnTx/>
                <a:uFillTx/>
                <a:latin typeface="+mn-lt"/>
                <a:ea typeface="+mn-ea"/>
                <a:cs typeface="+mn-cs"/>
              </a:rPr>
            </a:br>
            <a:endParaRPr kumimoji="0" lang="de-DE" sz="4400" b="0" i="0" u="none" strike="noStrike" kern="1200" cap="none" spc="0" normalizeH="0" baseline="0" noProof="0" dirty="0">
              <a:ln>
                <a:noFill/>
              </a:ln>
              <a:solidFill>
                <a:schemeClr val="tx1"/>
              </a:solidFill>
              <a:effectLst/>
              <a:uLnTx/>
              <a:uFillTx/>
              <a:latin typeface="+mn-lt"/>
              <a:ea typeface="+mn-ea"/>
              <a:cs typeface="+mn-cs"/>
            </a:endParaRPr>
          </a:p>
          <a:p>
            <a:pPr>
              <a:spcBef>
                <a:spcPct val="20000"/>
              </a:spcBef>
              <a:buFont typeface="Wingdings" pitchFamily="2" charset="2"/>
              <a:buChar char="Ø"/>
            </a:pPr>
            <a:r>
              <a:rPr lang="de-DE" sz="4400" dirty="0"/>
              <a:t> Beitragserhöhung des Sportbund Pfalz um 25% ab dem 01.01.2018</a:t>
            </a:r>
            <a:br>
              <a:rPr lang="de-DE" sz="4400" dirty="0"/>
            </a:br>
            <a:r>
              <a:rPr lang="de-DE" sz="4400" dirty="0"/>
              <a:t>     und um weitere 25% ab dem 01.01.2020</a:t>
            </a:r>
            <a:endParaRPr lang="de-DE" sz="4000" dirty="0"/>
          </a:p>
          <a:p>
            <a:pPr>
              <a:spcBef>
                <a:spcPct val="20000"/>
              </a:spcBef>
              <a:buFont typeface="Wingdings" pitchFamily="2" charset="2"/>
              <a:buChar char="Ø"/>
            </a:pPr>
            <a:endParaRPr kumimoji="0" lang="de-DE" sz="4000" b="0" i="0" u="none" strike="noStrike" kern="1200" cap="none" spc="0" normalizeH="0" baseline="0" noProof="0" dirty="0">
              <a:ln>
                <a:noFill/>
              </a:ln>
              <a:solidFill>
                <a:schemeClr val="tx1"/>
              </a:solidFill>
              <a:effectLst/>
              <a:uLnTx/>
              <a:uFillTx/>
              <a:latin typeface="+mn-lt"/>
              <a:ea typeface="+mn-ea"/>
              <a:cs typeface="+mn-cs"/>
            </a:endParaRPr>
          </a:p>
          <a:p>
            <a:pPr>
              <a:spcBef>
                <a:spcPct val="20000"/>
              </a:spcBef>
            </a:pPr>
            <a:br>
              <a:rPr kumimoji="0" lang="de-DE" sz="3200" b="0" i="0" u="none" strike="noStrike" kern="1200" cap="none" spc="0" normalizeH="0" baseline="0" noProof="0" dirty="0">
                <a:ln>
                  <a:noFill/>
                </a:ln>
                <a:solidFill>
                  <a:schemeClr val="tx1"/>
                </a:solidFill>
                <a:effectLst/>
                <a:uLnTx/>
                <a:uFillTx/>
                <a:latin typeface="+mn-lt"/>
                <a:ea typeface="+mn-ea"/>
                <a:cs typeface="+mn-cs"/>
              </a:rPr>
            </a:br>
            <a:endParaRPr kumimoji="0" lang="de-DE" sz="3200" b="0" i="0" u="none" strike="noStrike" kern="1200" cap="none" spc="0" normalizeH="0" baseline="0" noProof="0" dirty="0">
              <a:ln>
                <a:noFill/>
              </a:ln>
              <a:solidFill>
                <a:schemeClr val="tx1"/>
              </a:solidFill>
              <a:effectLst/>
              <a:uLnTx/>
              <a:uFillTx/>
              <a:latin typeface="+mn-lt"/>
              <a:ea typeface="+mn-ea"/>
              <a:cs typeface="+mn-cs"/>
            </a:endParaRPr>
          </a:p>
          <a:p>
            <a:pPr>
              <a:spcBef>
                <a:spcPct val="20000"/>
              </a:spcBef>
            </a:pPr>
            <a:endParaRPr kumimoji="0" lang="de-DE" sz="3200" b="0" i="0" u="none" strike="noStrike" kern="1200" cap="none" spc="0" normalizeH="0" baseline="0" noProof="0" dirty="0">
              <a:ln>
                <a:noFill/>
              </a:ln>
              <a:solidFill>
                <a:schemeClr val="tx1"/>
              </a:solidFill>
              <a:effectLst/>
              <a:uLnTx/>
              <a:uFillTx/>
              <a:latin typeface="+mn-lt"/>
              <a:ea typeface="+mn-ea"/>
              <a:cs typeface="+mn-cs"/>
            </a:endParaRPr>
          </a:p>
          <a:p>
            <a:pPr marL="3175" marR="0" lvl="0" indent="9525"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de-DE" sz="4000" b="1" i="0" u="none" strike="noStrike" kern="1200" cap="none" spc="0" normalizeH="0" baseline="0" noProof="0" dirty="0">
                <a:ln>
                  <a:noFill/>
                </a:ln>
                <a:solidFill>
                  <a:schemeClr val="tx1"/>
                </a:solidFill>
                <a:effectLst/>
                <a:uLnTx/>
                <a:uFillTx/>
                <a:latin typeface="+mn-lt"/>
                <a:ea typeface="+mn-ea"/>
                <a:cs typeface="+mn-cs"/>
              </a:rPr>
              <a:t>Der Antrag wurde auf unserer Homepage als Entwurf bereitgestellt!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0" y="1196753"/>
            <a:ext cx="9144000" cy="5184576"/>
          </a:xfrm>
        </p:spPr>
        <p:txBody>
          <a:bodyPr>
            <a:normAutofit fontScale="70000" lnSpcReduction="20000"/>
          </a:bodyPr>
          <a:lstStyle/>
          <a:p>
            <a:pPr marL="0" indent="0">
              <a:buNone/>
            </a:pPr>
            <a:r>
              <a:rPr lang="de-DE" sz="4000" b="1" dirty="0"/>
              <a:t>Auszug aus dem Newsletter des Sportbundes Pfalz vom 19.12.2017</a:t>
            </a:r>
          </a:p>
          <a:p>
            <a:pPr marL="0" indent="0">
              <a:buNone/>
            </a:pPr>
            <a:endParaRPr lang="de-DE" sz="4500" b="1" dirty="0"/>
          </a:p>
          <a:p>
            <a:pPr>
              <a:buNone/>
            </a:pPr>
            <a:r>
              <a:rPr lang="de-DE" b="1" dirty="0"/>
              <a:t>Mitgliedsbeiträge zum 01.01.2018 anpassen</a:t>
            </a:r>
          </a:p>
          <a:p>
            <a:r>
              <a:rPr lang="de-DE" dirty="0"/>
              <a:t>Der Landessportbund Rheinland-Pfalz hat auf seiner Mitgliederversammlung 2016 eine Anhebung der Mindestmitgliedsbeiträge beschlossen. ……</a:t>
            </a:r>
          </a:p>
          <a:p>
            <a:pPr>
              <a:buNone/>
            </a:pPr>
            <a:endParaRPr lang="de-DE" dirty="0"/>
          </a:p>
          <a:p>
            <a:r>
              <a:rPr lang="de-DE" b="1" dirty="0"/>
              <a:t>Ab 01.01.2018 </a:t>
            </a:r>
            <a:r>
              <a:rPr lang="de-DE" dirty="0"/>
              <a:t>steigt der Beitrag für ein einzelnes erwachsenes Mitglied damit von derzeit </a:t>
            </a:r>
            <a:r>
              <a:rPr lang="de-DE" b="1" u="sng" dirty="0"/>
              <a:t>4,00 € auf 5 ,00 €</a:t>
            </a:r>
            <a:r>
              <a:rPr lang="de-DE" b="1" dirty="0"/>
              <a:t>und ab 2020 auf 6,00 </a:t>
            </a:r>
            <a:r>
              <a:rPr lang="de-DE" dirty="0"/>
              <a:t>€ an. Ein einzelnes jugendliches Mitglied (15-18 Jahre) zahlt derzeit mindestens </a:t>
            </a:r>
            <a:r>
              <a:rPr lang="de-DE" b="1" dirty="0"/>
              <a:t>2,50 €, ab 2018 3,50 € und ab 2020 dann 4,00 €. </a:t>
            </a:r>
            <a:r>
              <a:rPr lang="de-DE" dirty="0"/>
              <a:t>….</a:t>
            </a:r>
          </a:p>
          <a:p>
            <a:pPr>
              <a:buNone/>
            </a:pPr>
            <a:r>
              <a:rPr lang="de-DE" dirty="0"/>
              <a:t> </a:t>
            </a:r>
          </a:p>
          <a:p>
            <a:r>
              <a:rPr lang="de-DE" dirty="0"/>
              <a:t>Möglich ist die Anpassung auch in der Mitgliederversammlung des Vereins 2018, </a:t>
            </a:r>
            <a:r>
              <a:rPr lang="de-DE" u="sng" dirty="0"/>
              <a:t>rückwirkend</a:t>
            </a:r>
            <a:r>
              <a:rPr lang="de-DE" dirty="0"/>
              <a:t> zum 01.01.2018.</a:t>
            </a:r>
          </a:p>
          <a:p>
            <a:pPr marL="0" indent="0">
              <a:buNone/>
            </a:pPr>
            <a:endParaRPr lang="de-DE" dirty="0"/>
          </a:p>
        </p:txBody>
      </p:sp>
      <p:sp>
        <p:nvSpPr>
          <p:cNvPr id="3" name="Foliennummernplatzhalter 2"/>
          <p:cNvSpPr>
            <a:spLocks noGrp="1"/>
          </p:cNvSpPr>
          <p:nvPr>
            <p:ph type="sldNum" sz="quarter" idx="12"/>
          </p:nvPr>
        </p:nvSpPr>
        <p:spPr/>
        <p:txBody>
          <a:bodyPr/>
          <a:lstStyle/>
          <a:p>
            <a:fld id="{D6808CE8-616C-4148-9802-A4CDF211247C}" type="slidenum">
              <a:rPr lang="de-DE" smtClean="0"/>
              <a:pPr/>
              <a:t>5</a:t>
            </a:fld>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D6808CE8-616C-4148-9802-A4CDF211247C}" type="slidenum">
              <a:rPr lang="de-DE" smtClean="0"/>
              <a:pPr/>
              <a:t>6</a:t>
            </a:fld>
            <a:endParaRPr lang="de-DE" dirty="0"/>
          </a:p>
        </p:txBody>
      </p:sp>
      <p:graphicFrame>
        <p:nvGraphicFramePr>
          <p:cNvPr id="4" name="Tabelle 3"/>
          <p:cNvGraphicFramePr>
            <a:graphicFrameLocks noGrp="1"/>
          </p:cNvGraphicFramePr>
          <p:nvPr/>
        </p:nvGraphicFramePr>
        <p:xfrm>
          <a:off x="104175" y="1069544"/>
          <a:ext cx="8928992" cy="5315387"/>
        </p:xfrm>
        <a:graphic>
          <a:graphicData uri="http://schemas.openxmlformats.org/drawingml/2006/table">
            <a:tbl>
              <a:tblPr/>
              <a:tblGrid>
                <a:gridCol w="4539833">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gridCol w="1148799">
                  <a:extLst>
                    <a:ext uri="{9D8B030D-6E8A-4147-A177-3AD203B41FA5}">
                      <a16:colId xmlns:a16="http://schemas.microsoft.com/office/drawing/2014/main" val="20002"/>
                    </a:ext>
                  </a:extLst>
                </a:gridCol>
                <a:gridCol w="1224136">
                  <a:extLst>
                    <a:ext uri="{9D8B030D-6E8A-4147-A177-3AD203B41FA5}">
                      <a16:colId xmlns:a16="http://schemas.microsoft.com/office/drawing/2014/main" val="20003"/>
                    </a:ext>
                  </a:extLst>
                </a:gridCol>
                <a:gridCol w="1080120">
                  <a:extLst>
                    <a:ext uri="{9D8B030D-6E8A-4147-A177-3AD203B41FA5}">
                      <a16:colId xmlns:a16="http://schemas.microsoft.com/office/drawing/2014/main" val="20004"/>
                    </a:ext>
                  </a:extLst>
                </a:gridCol>
              </a:tblGrid>
              <a:tr h="734823">
                <a:tc gridSpan="5">
                  <a:txBody>
                    <a:bodyPr/>
                    <a:lstStyle/>
                    <a:p>
                      <a:pPr algn="ctr" fontAlgn="b"/>
                      <a:r>
                        <a:rPr lang="de-DE" sz="2400" b="1" i="0" u="none" strike="noStrike" dirty="0">
                          <a:solidFill>
                            <a:srgbClr val="000000"/>
                          </a:solidFill>
                          <a:latin typeface="Calibri"/>
                        </a:rPr>
                        <a:t>Antrag</a:t>
                      </a:r>
                      <a:r>
                        <a:rPr lang="de-DE" sz="2400" b="1" i="0" u="none" strike="noStrike" baseline="0" dirty="0">
                          <a:solidFill>
                            <a:srgbClr val="000000"/>
                          </a:solidFill>
                          <a:latin typeface="Calibri"/>
                        </a:rPr>
                        <a:t> zur </a:t>
                      </a:r>
                      <a:r>
                        <a:rPr lang="de-DE" sz="2400" b="1" i="0" u="none" strike="noStrike" dirty="0">
                          <a:solidFill>
                            <a:srgbClr val="000000"/>
                          </a:solidFill>
                          <a:latin typeface="Calibri"/>
                        </a:rPr>
                        <a:t>Beitragsanpassung TuS Altrip ab 01.01.2019</a:t>
                      </a:r>
                      <a:br>
                        <a:rPr lang="de-DE" sz="2400" b="1" i="0" u="none" strike="noStrike" dirty="0">
                          <a:solidFill>
                            <a:srgbClr val="000000"/>
                          </a:solidFill>
                          <a:latin typeface="Calibri"/>
                        </a:rPr>
                      </a:br>
                      <a:endParaRPr lang="de-DE" sz="2400" b="1" i="0" u="none" strike="noStrike" dirty="0">
                        <a:solidFill>
                          <a:srgbClr val="000000"/>
                        </a:solidFill>
                        <a:latin typeface="Calibri"/>
                      </a:endParaRPr>
                    </a:p>
                  </a:txBody>
                  <a:tcPr marL="8676" marR="8676" marT="8676"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00"/>
                  </a:ext>
                </a:extLst>
              </a:tr>
              <a:tr h="250683">
                <a:tc>
                  <a:txBody>
                    <a:bodyPr/>
                    <a:lstStyle/>
                    <a:p>
                      <a:pPr algn="ctr" fontAlgn="b"/>
                      <a:r>
                        <a:rPr lang="de-DE" sz="1600" b="1" i="0" u="none" strike="noStrike" dirty="0">
                          <a:solidFill>
                            <a:srgbClr val="000000"/>
                          </a:solidFill>
                          <a:latin typeface="Verdana" pitchFamily="34" charset="0"/>
                          <a:ea typeface="Verdana" pitchFamily="34" charset="0"/>
                          <a:cs typeface="Verdana" pitchFamily="34" charset="0"/>
                        </a:rPr>
                        <a:t>TuS Altrip</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b"/>
                      <a:r>
                        <a:rPr lang="de-DE" sz="1600" b="1" i="0" u="none" strike="noStrike" dirty="0">
                          <a:solidFill>
                            <a:schemeClr val="tx1"/>
                          </a:solidFill>
                          <a:latin typeface="Verdana" pitchFamily="34" charset="0"/>
                          <a:ea typeface="Verdana" pitchFamily="34" charset="0"/>
                          <a:cs typeface="Verdana" pitchFamily="34" charset="0"/>
                        </a:rPr>
                        <a:t>Aktuell</a:t>
                      </a:r>
                    </a:p>
                  </a:txBody>
                  <a:tcPr marL="8676" marR="8676" marT="8676" marB="0" anchor="b">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c gridSpan="2">
                  <a:txBody>
                    <a:bodyPr/>
                    <a:lstStyle/>
                    <a:p>
                      <a:pPr algn="ctr" fontAlgn="b"/>
                      <a:r>
                        <a:rPr lang="de-DE" sz="1600" b="1" i="0" u="none" strike="noStrike" dirty="0">
                          <a:solidFill>
                            <a:srgbClr val="FFFFFF"/>
                          </a:solidFill>
                          <a:latin typeface="Verdana"/>
                        </a:rPr>
                        <a:t>Vorschlag</a:t>
                      </a:r>
                    </a:p>
                  </a:txBody>
                  <a:tcPr marL="8676" marR="8676" marT="8676" marB="0" anchor="b">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extLst>
                  <a:ext uri="{0D108BD9-81ED-4DB2-BD59-A6C34878D82A}">
                    <a16:rowId xmlns:a16="http://schemas.microsoft.com/office/drawing/2014/main" val="10001"/>
                  </a:ext>
                </a:extLst>
              </a:tr>
              <a:tr h="492753">
                <a:tc>
                  <a:txBody>
                    <a:bodyPr/>
                    <a:lstStyle/>
                    <a:p>
                      <a:pPr algn="ctr" fontAlgn="b"/>
                      <a:r>
                        <a:rPr lang="de-DE" sz="1600" b="1" i="0" u="none" strike="noStrike" dirty="0">
                          <a:solidFill>
                            <a:srgbClr val="FFFFFF"/>
                          </a:solidFill>
                          <a:latin typeface="Verdana"/>
                        </a:rPr>
                        <a:t>Mitgliedsbeiträge </a:t>
                      </a:r>
                    </a:p>
                  </a:txBody>
                  <a:tcPr marL="8676" marR="8676" marT="8676" marB="0" anchor="b">
                    <a:lnL w="12700" cap="flat" cmpd="sng" algn="ctr">
                      <a:solidFill>
                        <a:srgbClr val="015D90"/>
                      </a:solidFill>
                      <a:prstDash val="solid"/>
                      <a:round/>
                      <a:headEnd type="none" w="med" len="med"/>
                      <a:tailEnd type="none" w="med" len="med"/>
                    </a:lnL>
                    <a:lnR w="12700" cap="flat" cmpd="sng" algn="ctr">
                      <a:solidFill>
                        <a:srgbClr val="015D9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15D90"/>
                    </a:solidFill>
                  </a:tcPr>
                </a:tc>
                <a:tc>
                  <a:txBody>
                    <a:bodyPr/>
                    <a:lstStyle/>
                    <a:p>
                      <a:pPr algn="ctr" fontAlgn="b"/>
                      <a:r>
                        <a:rPr lang="de-DE" sz="1600" b="1" i="0" u="none" strike="noStrike" dirty="0">
                          <a:solidFill>
                            <a:srgbClr val="FFFFFF"/>
                          </a:solidFill>
                          <a:latin typeface="Verdana"/>
                        </a:rPr>
                        <a:t>Monat-</a:t>
                      </a:r>
                      <a:r>
                        <a:rPr lang="de-DE" sz="1600" b="1" i="0" u="none" strike="noStrike" dirty="0" err="1">
                          <a:solidFill>
                            <a:srgbClr val="FFFFFF"/>
                          </a:solidFill>
                          <a:latin typeface="Verdana"/>
                        </a:rPr>
                        <a:t>lich</a:t>
                      </a:r>
                      <a:endParaRPr lang="de-DE" sz="1600" b="1" i="0" u="none" strike="noStrike" dirty="0">
                        <a:solidFill>
                          <a:srgbClr val="FFFFFF"/>
                        </a:solidFill>
                        <a:latin typeface="Verdana"/>
                      </a:endParaRPr>
                    </a:p>
                  </a:txBody>
                  <a:tcPr marL="8676" marR="8676" marT="8676" marB="0" anchor="b">
                    <a:lnL w="12700" cap="flat" cmpd="sng" algn="ctr">
                      <a:solidFill>
                        <a:srgbClr val="015D90"/>
                      </a:solidFill>
                      <a:prstDash val="solid"/>
                      <a:round/>
                      <a:headEnd type="none" w="med" len="med"/>
                      <a:tailEnd type="none" w="med" len="med"/>
                    </a:lnL>
                    <a:lnR w="12700" cap="flat" cmpd="sng" algn="ctr">
                      <a:solidFill>
                        <a:srgbClr val="015D9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15D90"/>
                    </a:solidFill>
                  </a:tcPr>
                </a:tc>
                <a:tc>
                  <a:txBody>
                    <a:bodyPr/>
                    <a:lstStyle/>
                    <a:p>
                      <a:pPr algn="ctr" fontAlgn="b"/>
                      <a:r>
                        <a:rPr lang="de-DE" sz="1600" b="1" i="0" u="none" strike="noStrike" dirty="0">
                          <a:solidFill>
                            <a:srgbClr val="FFFFFF"/>
                          </a:solidFill>
                          <a:latin typeface="Verdana"/>
                        </a:rPr>
                        <a:t>Jähr-</a:t>
                      </a:r>
                      <a:br>
                        <a:rPr lang="de-DE" sz="1600" b="1" i="0" u="none" strike="noStrike" dirty="0">
                          <a:solidFill>
                            <a:srgbClr val="FFFFFF"/>
                          </a:solidFill>
                          <a:latin typeface="Verdana"/>
                        </a:rPr>
                      </a:br>
                      <a:r>
                        <a:rPr lang="de-DE" sz="1600" b="1" i="0" u="none" strike="noStrike" dirty="0" err="1">
                          <a:solidFill>
                            <a:srgbClr val="FFFFFF"/>
                          </a:solidFill>
                          <a:latin typeface="Verdana"/>
                        </a:rPr>
                        <a:t>lich</a:t>
                      </a:r>
                      <a:endParaRPr lang="de-DE" sz="1600" b="1" i="0" u="none" strike="noStrike" dirty="0">
                        <a:solidFill>
                          <a:srgbClr val="FFFFFF"/>
                        </a:solidFill>
                        <a:latin typeface="Verdana"/>
                      </a:endParaRPr>
                    </a:p>
                  </a:txBody>
                  <a:tcPr marL="8676" marR="8676" marT="8676" marB="0" anchor="b">
                    <a:lnL w="12700" cap="flat" cmpd="sng" algn="ctr">
                      <a:solidFill>
                        <a:srgbClr val="015D9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15D90"/>
                    </a:solidFill>
                  </a:tcPr>
                </a:tc>
                <a:tc>
                  <a:txBody>
                    <a:bodyPr/>
                    <a:lstStyle/>
                    <a:p>
                      <a:pPr algn="ctr" fontAlgn="b"/>
                      <a:r>
                        <a:rPr lang="de-DE" sz="1600" b="1" i="0" u="none" strike="noStrike">
                          <a:solidFill>
                            <a:srgbClr val="FFFFFF"/>
                          </a:solidFill>
                          <a:latin typeface="Verdana"/>
                        </a:rPr>
                        <a:t>monatlich</a:t>
                      </a:r>
                    </a:p>
                  </a:txBody>
                  <a:tcPr marL="8676" marR="8676" marT="8676" marB="0" anchor="b">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fontAlgn="b"/>
                      <a:r>
                        <a:rPr lang="de-DE" sz="1600" b="1" i="0" u="none" strike="noStrike" dirty="0">
                          <a:solidFill>
                            <a:srgbClr val="FFFFFF"/>
                          </a:solidFill>
                          <a:latin typeface="Verdana"/>
                        </a:rPr>
                        <a:t>jährlich</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2"/>
                  </a:ext>
                </a:extLst>
              </a:tr>
              <a:tr h="429700">
                <a:tc>
                  <a:txBody>
                    <a:bodyPr/>
                    <a:lstStyle/>
                    <a:p>
                      <a:pPr algn="l" fontAlgn="b"/>
                      <a:r>
                        <a:rPr lang="de-DE" sz="1600" b="1" i="0" u="none" strike="noStrike">
                          <a:solidFill>
                            <a:srgbClr val="000000"/>
                          </a:solidFill>
                          <a:latin typeface="Verdana"/>
                        </a:rPr>
                        <a:t>Ehrenmitglieder, Ehrenvorsitzende</a:t>
                      </a:r>
                    </a:p>
                  </a:txBody>
                  <a:tcPr marL="8676" marR="8676" marT="8676" marB="0" anchor="b">
                    <a:lnL w="12700" cap="flat" cmpd="sng" algn="ctr">
                      <a:solidFill>
                        <a:srgbClr val="015D9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frei</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frei</a:t>
                      </a:r>
                    </a:p>
                  </a:txBody>
                  <a:tcPr marL="8676" marR="8676" marT="8676" marB="0" anchor="b">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frei</a:t>
                      </a:r>
                    </a:p>
                  </a:txBody>
                  <a:tcPr marL="8676" marR="8676" marT="8676" marB="0" anchor="b">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fontAlgn="b"/>
                      <a:r>
                        <a:rPr lang="de-DE" sz="1600" b="1" i="0" u="none" strike="noStrike" dirty="0">
                          <a:solidFill>
                            <a:srgbClr val="000000"/>
                          </a:solidFill>
                          <a:latin typeface="Verdana"/>
                        </a:rPr>
                        <a:t>frei</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r h="734823">
                <a:tc>
                  <a:txBody>
                    <a:bodyPr/>
                    <a:lstStyle/>
                    <a:p>
                      <a:pPr algn="l" fontAlgn="b"/>
                      <a:r>
                        <a:rPr lang="de-DE" sz="1600" b="1" i="0" u="none" strike="noStrike">
                          <a:solidFill>
                            <a:srgbClr val="000000"/>
                          </a:solidFill>
                          <a:latin typeface="Verdana"/>
                        </a:rPr>
                        <a:t>Senioren</a:t>
                      </a:r>
                      <a:r>
                        <a:rPr lang="de-DE" sz="1600" b="0" i="0" u="none" strike="noStrike">
                          <a:solidFill>
                            <a:srgbClr val="000000"/>
                          </a:solidFill>
                          <a:latin typeface="Verdana"/>
                        </a:rPr>
                        <a:t> ab dem vollendeten 65. Lebensjahr und </a:t>
                      </a:r>
                      <a:r>
                        <a:rPr lang="de-DE" sz="1600" b="1" i="0" u="none" strike="noStrike">
                          <a:solidFill>
                            <a:srgbClr val="000000"/>
                          </a:solidFill>
                          <a:latin typeface="Verdana"/>
                        </a:rPr>
                        <a:t>Rentner</a:t>
                      </a:r>
                      <a:r>
                        <a:rPr lang="de-DE" sz="1600" b="0" i="0" u="none" strike="noStrike">
                          <a:solidFill>
                            <a:srgbClr val="000000"/>
                          </a:solidFill>
                          <a:latin typeface="Verdana"/>
                        </a:rPr>
                        <a:t> (bei entsprechendem Nachweis) </a:t>
                      </a:r>
                      <a:endParaRPr lang="de-DE" sz="1600" b="1" i="0" u="none" strike="noStrike">
                        <a:solidFill>
                          <a:srgbClr val="000000"/>
                        </a:solidFill>
                        <a:latin typeface="Verdana"/>
                      </a:endParaRPr>
                    </a:p>
                  </a:txBody>
                  <a:tcPr marL="8676" marR="8676" marT="8676" marB="0" anchor="b">
                    <a:lnL w="12700" cap="flat" cmpd="sng" algn="ctr">
                      <a:solidFill>
                        <a:srgbClr val="015D9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4,50 €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54,00 €</a:t>
                      </a:r>
                    </a:p>
                  </a:txBody>
                  <a:tcPr marL="8676" marR="8676" marT="8676" marB="0" anchor="b">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5,50 €</a:t>
                      </a:r>
                    </a:p>
                  </a:txBody>
                  <a:tcPr marL="8676" marR="8676" marT="8676" marB="0" anchor="b">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fontAlgn="b"/>
                      <a:r>
                        <a:rPr lang="de-DE" sz="1600" b="1" i="0" u="none" strike="noStrike" dirty="0">
                          <a:solidFill>
                            <a:srgbClr val="000000"/>
                          </a:solidFill>
                          <a:latin typeface="Verdana"/>
                        </a:rPr>
                        <a:t>66,00 €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004"/>
                  </a:ext>
                </a:extLst>
              </a:tr>
              <a:tr h="665007">
                <a:tc>
                  <a:txBody>
                    <a:bodyPr/>
                    <a:lstStyle/>
                    <a:p>
                      <a:pPr algn="l" fontAlgn="b"/>
                      <a:r>
                        <a:rPr lang="de-DE" sz="1600" b="1" i="0" u="none" strike="noStrike" dirty="0">
                          <a:solidFill>
                            <a:srgbClr val="000000"/>
                          </a:solidFill>
                          <a:latin typeface="Verdana"/>
                        </a:rPr>
                        <a:t>Kinder und Jugendliche</a:t>
                      </a:r>
                      <a:r>
                        <a:rPr lang="de-DE" sz="1600" b="0" i="0" u="none" strike="noStrike" dirty="0">
                          <a:solidFill>
                            <a:srgbClr val="000000"/>
                          </a:solidFill>
                          <a:latin typeface="Verdana"/>
                        </a:rPr>
                        <a:t> bis zum vollendeten 18. Lebensjahr </a:t>
                      </a:r>
                      <a:endParaRPr lang="de-DE" sz="1600" b="1" i="0" u="none" strike="noStrike" dirty="0">
                        <a:solidFill>
                          <a:srgbClr val="000000"/>
                        </a:solidFill>
                        <a:latin typeface="Verdana"/>
                      </a:endParaRPr>
                    </a:p>
                  </a:txBody>
                  <a:tcPr marL="8676" marR="8676" marT="8676" marB="0" anchor="b">
                    <a:lnL w="12700" cap="flat" cmpd="sng" algn="ctr">
                      <a:solidFill>
                        <a:srgbClr val="015D9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4,50 €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54,00 €</a:t>
                      </a:r>
                    </a:p>
                  </a:txBody>
                  <a:tcPr marL="8676" marR="8676" marT="8676" marB="0" anchor="b">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5,50 €</a:t>
                      </a:r>
                    </a:p>
                  </a:txBody>
                  <a:tcPr marL="8676" marR="8676" marT="8676" marB="0" anchor="b">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fontAlgn="b"/>
                      <a:r>
                        <a:rPr lang="de-DE" sz="1600" b="1" i="0" u="none" strike="noStrike" dirty="0">
                          <a:solidFill>
                            <a:srgbClr val="000000"/>
                          </a:solidFill>
                          <a:latin typeface="Verdana"/>
                        </a:rPr>
                        <a:t>66,00 €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005"/>
                  </a:ext>
                </a:extLst>
              </a:tr>
              <a:tr h="998704">
                <a:tc>
                  <a:txBody>
                    <a:bodyPr/>
                    <a:lstStyle/>
                    <a:p>
                      <a:pPr algn="l" fontAlgn="b"/>
                      <a:r>
                        <a:rPr lang="de-DE" sz="1600" b="1" i="0" u="none" strike="noStrike" dirty="0">
                          <a:solidFill>
                            <a:srgbClr val="000000"/>
                          </a:solidFill>
                          <a:latin typeface="Verdana"/>
                        </a:rPr>
                        <a:t>Auszubildende, Schüler, Studenten, Bundesfreiwilligendienst, freiwilliger Wehrdienst</a:t>
                      </a:r>
                      <a:r>
                        <a:rPr lang="de-DE" sz="1600" b="0" i="0" u="none" strike="noStrike" dirty="0">
                          <a:solidFill>
                            <a:srgbClr val="000000"/>
                          </a:solidFill>
                          <a:latin typeface="Verdana"/>
                        </a:rPr>
                        <a:t>(bis zum vollendeten 23. Lebensjahr bei entsprechendem Nachweis)</a:t>
                      </a:r>
                      <a:endParaRPr lang="de-DE" sz="1600" b="1" i="0" u="none" strike="noStrike" dirty="0">
                        <a:solidFill>
                          <a:srgbClr val="000000"/>
                        </a:solidFill>
                        <a:latin typeface="Verdana"/>
                      </a:endParaRPr>
                    </a:p>
                  </a:txBody>
                  <a:tcPr marL="8676" marR="8676" marT="8676" marB="0" anchor="b">
                    <a:lnL w="12700" cap="flat" cmpd="sng" algn="ctr">
                      <a:solidFill>
                        <a:srgbClr val="015D9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4,50 €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54,00 €</a:t>
                      </a:r>
                    </a:p>
                  </a:txBody>
                  <a:tcPr marL="8676" marR="8676" marT="8676" marB="0" anchor="b">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5,50 €</a:t>
                      </a:r>
                    </a:p>
                  </a:txBody>
                  <a:tcPr marL="8676" marR="8676" marT="8676" marB="0" anchor="b">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fontAlgn="b"/>
                      <a:r>
                        <a:rPr lang="de-DE" sz="1600" b="1" i="0" u="none" strike="noStrike" dirty="0">
                          <a:solidFill>
                            <a:srgbClr val="000000"/>
                          </a:solidFill>
                          <a:latin typeface="Verdana"/>
                        </a:rPr>
                        <a:t>66,00 €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250683">
                <a:tc>
                  <a:txBody>
                    <a:bodyPr/>
                    <a:lstStyle/>
                    <a:p>
                      <a:pPr algn="l" fontAlgn="b"/>
                      <a:r>
                        <a:rPr lang="de-DE" sz="1600" b="1" i="0" u="none" strike="noStrike">
                          <a:solidFill>
                            <a:srgbClr val="000000"/>
                          </a:solidFill>
                          <a:latin typeface="Verdana"/>
                        </a:rPr>
                        <a:t>Erwachsene </a:t>
                      </a:r>
                    </a:p>
                  </a:txBody>
                  <a:tcPr marL="8676" marR="8676" marT="8676" marB="0" anchor="b">
                    <a:lnL w="12700" cap="flat" cmpd="sng" algn="ctr">
                      <a:solidFill>
                        <a:srgbClr val="015D9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8,00 €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96,00 €</a:t>
                      </a:r>
                    </a:p>
                  </a:txBody>
                  <a:tcPr marL="8676" marR="8676" marT="8676" marB="0" anchor="b">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9,00 €</a:t>
                      </a:r>
                    </a:p>
                  </a:txBody>
                  <a:tcPr marL="8676" marR="8676" marT="8676" marB="0" anchor="b">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fontAlgn="b"/>
                      <a:r>
                        <a:rPr lang="de-DE" sz="1600" b="1" i="0" u="none" strike="noStrike" dirty="0">
                          <a:solidFill>
                            <a:srgbClr val="000000"/>
                          </a:solidFill>
                          <a:latin typeface="Verdana"/>
                        </a:rPr>
                        <a:t>108,00 €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007"/>
                  </a:ext>
                </a:extLst>
              </a:tr>
              <a:tr h="734823">
                <a:tc>
                  <a:txBody>
                    <a:bodyPr/>
                    <a:lstStyle/>
                    <a:p>
                      <a:pPr algn="l" fontAlgn="b"/>
                      <a:r>
                        <a:rPr lang="de-DE" sz="1600" b="1" i="0" u="none" strike="noStrike">
                          <a:solidFill>
                            <a:srgbClr val="000000"/>
                          </a:solidFill>
                          <a:latin typeface="Verdana"/>
                        </a:rPr>
                        <a:t>Familienbeitrag</a:t>
                      </a:r>
                      <a:r>
                        <a:rPr lang="de-DE" sz="1600" b="0" i="0" u="none" strike="noStrike">
                          <a:solidFill>
                            <a:srgbClr val="000000"/>
                          </a:solidFill>
                          <a:latin typeface="Verdana"/>
                        </a:rPr>
                        <a:t> (Kinder und Jugendliche bis zum vollendeten 18. Lebensjahr sind eingeschlossen)</a:t>
                      </a:r>
                      <a:endParaRPr lang="de-DE" sz="1600" b="1" i="0" u="none" strike="noStrike">
                        <a:solidFill>
                          <a:srgbClr val="000000"/>
                        </a:solidFill>
                        <a:latin typeface="Verdana"/>
                      </a:endParaRPr>
                    </a:p>
                  </a:txBody>
                  <a:tcPr marL="8676" marR="8676" marT="8676" marB="0" anchor="b">
                    <a:lnL w="12700" cap="flat" cmpd="sng" algn="ctr">
                      <a:solidFill>
                        <a:srgbClr val="015D9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5D9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12,50 €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150,00 €</a:t>
                      </a:r>
                    </a:p>
                  </a:txBody>
                  <a:tcPr marL="8676" marR="8676" marT="8676" marB="0" anchor="b">
                    <a:lnL w="12700" cap="flat" cmpd="sng" algn="ctr">
                      <a:solidFill>
                        <a:srgbClr val="000000"/>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15D90"/>
                      </a:solidFill>
                      <a:prstDash val="solid"/>
                      <a:round/>
                      <a:headEnd type="none" w="med" len="med"/>
                      <a:tailEnd type="none" w="med" len="med"/>
                    </a:lnB>
                    <a:solidFill>
                      <a:srgbClr val="FFFFFF"/>
                    </a:solidFill>
                  </a:tcPr>
                </a:tc>
                <a:tc>
                  <a:txBody>
                    <a:bodyPr/>
                    <a:lstStyle/>
                    <a:p>
                      <a:pPr algn="r" fontAlgn="b"/>
                      <a:r>
                        <a:rPr lang="de-DE" sz="1600" b="1" i="0" u="none" strike="noStrike" dirty="0">
                          <a:solidFill>
                            <a:srgbClr val="000000"/>
                          </a:solidFill>
                          <a:latin typeface="Verdana"/>
                        </a:rPr>
                        <a:t>14,50 €</a:t>
                      </a:r>
                    </a:p>
                  </a:txBody>
                  <a:tcPr marL="8676" marR="8676" marT="8676" marB="0" anchor="b">
                    <a:lnL w="381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algn="r" fontAlgn="b"/>
                      <a:r>
                        <a:rPr lang="de-DE" sz="1600" b="1" i="0" u="none" strike="noStrike" dirty="0">
                          <a:solidFill>
                            <a:srgbClr val="000000"/>
                          </a:solidFill>
                          <a:latin typeface="Verdana"/>
                        </a:rPr>
                        <a:t>174,00 €</a:t>
                      </a:r>
                    </a:p>
                  </a:txBody>
                  <a:tcPr marL="8676" marR="8676" marT="867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liennummernplatzhalter 2"/>
          <p:cNvSpPr>
            <a:spLocks noGrp="1"/>
          </p:cNvSpPr>
          <p:nvPr>
            <p:ph type="sldNum" sz="quarter" idx="12"/>
          </p:nvPr>
        </p:nvSpPr>
        <p:spPr/>
        <p:txBody>
          <a:bodyPr/>
          <a:lstStyle/>
          <a:p>
            <a:fld id="{D6808CE8-616C-4148-9802-A4CDF211247C}" type="slidenum">
              <a:rPr lang="de-DE" smtClean="0"/>
              <a:pPr/>
              <a:t>7</a:t>
            </a:fld>
            <a:endParaRPr lang="de-DE" dirty="0"/>
          </a:p>
        </p:txBody>
      </p:sp>
      <p:sp>
        <p:nvSpPr>
          <p:cNvPr id="4" name="Rechteck 3"/>
          <p:cNvSpPr/>
          <p:nvPr/>
        </p:nvSpPr>
        <p:spPr>
          <a:xfrm>
            <a:off x="0" y="1196752"/>
            <a:ext cx="9144000" cy="9165586"/>
          </a:xfrm>
          <a:prstGeom prst="rect">
            <a:avLst/>
          </a:prstGeom>
        </p:spPr>
        <p:txBody>
          <a:bodyPr wrap="square">
            <a:spAutoFit/>
          </a:bodyPr>
          <a:lstStyle/>
          <a:p>
            <a:pPr marL="3175" lvl="0" indent="9525">
              <a:spcBef>
                <a:spcPct val="20000"/>
              </a:spcBef>
              <a:defRPr/>
            </a:pPr>
            <a:r>
              <a:rPr lang="de-DE" sz="2800" b="1" u="sng" dirty="0"/>
              <a:t>Antrag zur Änderung der Satzung des TuS Altrip</a:t>
            </a:r>
          </a:p>
          <a:p>
            <a:pPr marL="3175" lvl="0" indent="9525">
              <a:spcBef>
                <a:spcPct val="20000"/>
              </a:spcBef>
              <a:defRPr/>
            </a:pPr>
            <a:endParaRPr lang="de-DE" b="1" u="sng" dirty="0"/>
          </a:p>
          <a:p>
            <a:r>
              <a:rPr lang="de-DE" sz="2400" dirty="0"/>
              <a:t>Änderung des §11, Satz 1 der Satzung des TuS Altrip wie folgt:</a:t>
            </a:r>
            <a:br>
              <a:rPr lang="de-DE" sz="2400" dirty="0"/>
            </a:br>
            <a:endParaRPr lang="de-DE" sz="2400" dirty="0"/>
          </a:p>
          <a:p>
            <a:pPr lvl="0"/>
            <a:r>
              <a:rPr lang="de-DE" sz="2400" dirty="0"/>
              <a:t>Erweiterung des Gesamtvorstandes von bisher 3 auf 5 Beisitzer.</a:t>
            </a:r>
          </a:p>
          <a:p>
            <a:endParaRPr lang="de-DE" sz="2400" dirty="0"/>
          </a:p>
          <a:p>
            <a:r>
              <a:rPr lang="de-DE" sz="2400" u="sng" dirty="0"/>
              <a:t>Begründung: </a:t>
            </a:r>
            <a:br>
              <a:rPr lang="de-DE" sz="2400" dirty="0"/>
            </a:br>
            <a:r>
              <a:rPr lang="de-DE" sz="2400" dirty="0"/>
              <a:t>Die anstehenden Arbeiten werden immer mehr und sollten auf mehrere Schultern verteilt werden. Weiterhin bietet das Amt des Beisitzers die Möglichkeit in die Vorstandsarbeit „hinein zu schnuppern“. Der TuS Altrip benötigt dringend Nachwuchs im Vorstand. </a:t>
            </a:r>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a:p>
            <a:pPr marL="3175" lvl="0" indent="9525">
              <a:spcBef>
                <a:spcPct val="20000"/>
              </a:spcBef>
              <a:defRPr/>
            </a:pPr>
            <a:endParaRPr lang="de-DE" b="1" u="sng"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259</Words>
  <Application>Microsoft Office PowerPoint</Application>
  <PresentationFormat>Bildschirmpräsentation (4:3)</PresentationFormat>
  <Paragraphs>104</Paragraphs>
  <Slides>7</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Verdana</vt:lpstr>
      <vt:lpstr>Wingdings</vt:lpstr>
      <vt:lpstr>Larissa-Design</vt:lpstr>
      <vt:lpstr>Anträge an die Mitgliederversammlung 2018   TuS 1906 e.V. Altrip</vt:lpstr>
      <vt:lpstr>PowerPoint-Präsentation</vt:lpstr>
      <vt:lpstr>PowerPoint-Präsentation</vt:lpstr>
      <vt:lpstr>PowerPoint-Präsentation</vt:lpstr>
      <vt:lpstr>PowerPoint-Präsentation</vt:lpstr>
      <vt:lpstr>PowerPoint-Präsentation</vt:lpstr>
      <vt:lpstr>PowerPoint-Präsentation</vt:lpstr>
    </vt:vector>
  </TitlesOfParts>
  <Company>Deere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Dirk Mueller</dc:creator>
  <cp:lastModifiedBy>Helmut Muertz</cp:lastModifiedBy>
  <cp:revision>526</cp:revision>
  <cp:lastPrinted>2014-03-19T06:55:06Z</cp:lastPrinted>
  <dcterms:created xsi:type="dcterms:W3CDTF">2011-08-02T06:18:13Z</dcterms:created>
  <dcterms:modified xsi:type="dcterms:W3CDTF">2018-03-10T12:23:42Z</dcterms:modified>
</cp:coreProperties>
</file>